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1 · Quel inventaire ?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3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chaque situation sous son inventaire. Une colonne peut en recevoir plusieurs, une autre aucune.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E6FB5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11480" y="118872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L’annuel</a:t>
            </a:r>
            <a:endParaRPr lang="fr-FR" sz="1250" dirty="0"/>
          </a:p>
        </p:txBody>
      </p:sp>
      <p:sp>
        <p:nvSpPr>
          <p:cNvPr id="11" name="Shape 7"/>
          <p:cNvSpPr/>
          <p:nvPr/>
        </p:nvSpPr>
        <p:spPr>
          <a:xfrm>
            <a:off x="411480" y="1600200"/>
            <a:ext cx="2057400" cy="1600200"/>
          </a:xfrm>
          <a:prstGeom prst="roundRect">
            <a:avLst>
              <a:gd name="adj" fmla="val 2857"/>
            </a:avLst>
          </a:prstGeom>
          <a:solidFill>
            <a:srgbClr val="F4F8FC"/>
          </a:solidFill>
          <a:ln w="15875">
            <a:solidFill>
              <a:srgbClr val="1E6FB5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2560320" y="1188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069EBF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2560320" y="118872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permanent</a:t>
            </a:r>
            <a:endParaRPr lang="fr-FR" sz="1250" dirty="0"/>
          </a:p>
        </p:txBody>
      </p:sp>
      <p:sp>
        <p:nvSpPr>
          <p:cNvPr id="14" name="Shape 10"/>
          <p:cNvSpPr/>
          <p:nvPr/>
        </p:nvSpPr>
        <p:spPr>
          <a:xfrm>
            <a:off x="2560320" y="1600200"/>
            <a:ext cx="2057400" cy="1600200"/>
          </a:xfrm>
          <a:prstGeom prst="roundRect">
            <a:avLst>
              <a:gd name="adj" fmla="val 2857"/>
            </a:avLst>
          </a:prstGeom>
          <a:solidFill>
            <a:srgbClr val="F4F8FC"/>
          </a:solidFill>
          <a:ln w="15875">
            <a:solidFill>
              <a:srgbClr val="069EBF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4709160" y="1188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37B795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709160" y="118872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tournant</a:t>
            </a:r>
            <a:endParaRPr lang="fr-FR" sz="1250" dirty="0"/>
          </a:p>
        </p:txBody>
      </p:sp>
      <p:sp>
        <p:nvSpPr>
          <p:cNvPr id="17" name="Shape 13"/>
          <p:cNvSpPr/>
          <p:nvPr/>
        </p:nvSpPr>
        <p:spPr>
          <a:xfrm>
            <a:off x="4709160" y="1600200"/>
            <a:ext cx="2057400" cy="1600200"/>
          </a:xfrm>
          <a:prstGeom prst="roundRect">
            <a:avLst>
              <a:gd name="adj" fmla="val 2857"/>
            </a:avLst>
          </a:prstGeom>
          <a:solidFill>
            <a:srgbClr val="F4F8FC"/>
          </a:solidFill>
          <a:ln w="15875">
            <a:solidFill>
              <a:srgbClr val="37B795"/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6858000" y="1188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F9731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858000" y="118872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ponctuel</a:t>
            </a:r>
            <a:endParaRPr lang="fr-FR" sz="1250" dirty="0"/>
          </a:p>
        </p:txBody>
      </p:sp>
      <p:sp>
        <p:nvSpPr>
          <p:cNvPr id="20" name="Shape 16"/>
          <p:cNvSpPr/>
          <p:nvPr/>
        </p:nvSpPr>
        <p:spPr>
          <a:xfrm>
            <a:off x="6858000" y="1600200"/>
            <a:ext cx="2057400" cy="1600200"/>
          </a:xfrm>
          <a:prstGeom prst="roundRect">
            <a:avLst>
              <a:gd name="adj" fmla="val 2857"/>
            </a:avLst>
          </a:prstGeom>
          <a:solidFill>
            <a:srgbClr val="F4F8FC"/>
          </a:solidFill>
          <a:ln w="15875">
            <a:solidFill>
              <a:srgbClr val="F97316"/>
            </a:solidFill>
            <a:prstDash val="dash"/>
          </a:ln>
        </p:spPr>
      </p:sp>
      <p:sp>
        <p:nvSpPr>
          <p:cNvPr id="21" name="Text 17"/>
          <p:cNvSpPr/>
          <p:nvPr/>
        </p:nvSpPr>
        <p:spPr>
          <a:xfrm>
            <a:off x="411480" y="3383280"/>
            <a:ext cx="2743200" cy="512064"/>
          </a:xfrm>
          <a:prstGeom prst="roundRect">
            <a:avLst>
              <a:gd name="adj" fmla="val 892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30 juin, REBOND &amp; CO clôture ses comptes</a:t>
            </a:r>
            <a:endParaRPr lang="en-US" sz="1100" dirty="0"/>
          </a:p>
        </p:txBody>
      </p:sp>
      <p:sp>
        <p:nvSpPr>
          <p:cNvPr id="22" name="Text 18"/>
          <p:cNvSpPr/>
          <p:nvPr/>
        </p:nvSpPr>
        <p:spPr>
          <a:xfrm>
            <a:off x="3273552" y="3383280"/>
            <a:ext cx="2743200" cy="512064"/>
          </a:xfrm>
          <a:prstGeom prst="roundRect">
            <a:avLst>
              <a:gd name="adj" fmla="val 892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canette vendue fait baisser le stock du logiciel</a:t>
            </a:r>
            <a:endParaRPr lang="en-US" sz="1100" dirty="0"/>
          </a:p>
        </p:txBody>
      </p:sp>
      <p:sp>
        <p:nvSpPr>
          <p:cNvPr id="23" name="Text 19"/>
          <p:cNvSpPr/>
          <p:nvPr/>
        </p:nvSpPr>
        <p:spPr>
          <a:xfrm>
            <a:off x="6135624" y="3383280"/>
            <a:ext cx="2743200" cy="512064"/>
          </a:xfrm>
          <a:prstGeom prst="roundRect">
            <a:avLst>
              <a:gd name="adj" fmla="val 892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lundi, Sophie compte le congélateur du snack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411480" y="3986784"/>
            <a:ext cx="2743200" cy="512064"/>
          </a:xfrm>
          <a:prstGeom prst="roundRect">
            <a:avLst>
              <a:gd name="adj" fmla="val 892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Yanis : « Il manque des peluches depuis vendredi »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3273552" y="3986784"/>
            <a:ext cx="2743200" cy="512064"/>
          </a:xfrm>
          <a:prstGeom prst="roundRect">
            <a:avLst>
              <a:gd name="adj" fmla="val 892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famille différente chaque semaine, toute l’année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6135624" y="3986784"/>
            <a:ext cx="2743200" cy="512064"/>
          </a:xfrm>
          <a:prstGeom prst="roundRect">
            <a:avLst>
              <a:gd name="adj" fmla="val 892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logiciel annonce 54 glaces, Sophie doute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2 · Le rétroplanning de Léa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3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L’inventaire annuel a lieu le mercredi 30 juin à 19 h. Déplacez chaque tâche en face de sa date.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1600200" cy="402336"/>
          </a:xfrm>
          <a:prstGeom prst="roundRect">
            <a:avLst>
              <a:gd name="adj" fmla="val 11364"/>
            </a:avLst>
          </a:prstGeom>
          <a:solidFill>
            <a:srgbClr val="1A3A5C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11480" y="1188720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lundi 31 mai</a:t>
            </a:r>
            <a:endParaRPr lang="fr-FR" sz="1150" dirty="0"/>
          </a:p>
        </p:txBody>
      </p:sp>
      <p:sp>
        <p:nvSpPr>
          <p:cNvPr id="11" name="Shape 7"/>
          <p:cNvSpPr/>
          <p:nvPr/>
        </p:nvSpPr>
        <p:spPr>
          <a:xfrm>
            <a:off x="2103120" y="1188720"/>
            <a:ext cx="3108960" cy="402336"/>
          </a:xfrm>
          <a:prstGeom prst="roundRect">
            <a:avLst>
              <a:gd name="adj" fmla="val 11364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411480" y="1664208"/>
            <a:ext cx="1600200" cy="402336"/>
          </a:xfrm>
          <a:prstGeom prst="roundRect">
            <a:avLst>
              <a:gd name="adj" fmla="val 11364"/>
            </a:avLst>
          </a:prstGeom>
          <a:solidFill>
            <a:srgbClr val="1A3A5C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411480" y="1664208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mardi 15 juin</a:t>
            </a:r>
            <a:endParaRPr lang="fr-FR" sz="1150" dirty="0"/>
          </a:p>
        </p:txBody>
      </p:sp>
      <p:sp>
        <p:nvSpPr>
          <p:cNvPr id="14" name="Shape 10"/>
          <p:cNvSpPr/>
          <p:nvPr/>
        </p:nvSpPr>
        <p:spPr>
          <a:xfrm>
            <a:off x="2103120" y="1664208"/>
            <a:ext cx="3108960" cy="402336"/>
          </a:xfrm>
          <a:prstGeom prst="roundRect">
            <a:avLst>
              <a:gd name="adj" fmla="val 11364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411480" y="2139696"/>
            <a:ext cx="1600200" cy="402336"/>
          </a:xfrm>
          <a:prstGeom prst="roundRect">
            <a:avLst>
              <a:gd name="adj" fmla="val 11364"/>
            </a:avLst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11480" y="2139696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lundi 21 juin</a:t>
            </a:r>
            <a:endParaRPr lang="fr-FR" sz="1150" dirty="0"/>
          </a:p>
        </p:txBody>
      </p:sp>
      <p:sp>
        <p:nvSpPr>
          <p:cNvPr id="17" name="Shape 13"/>
          <p:cNvSpPr/>
          <p:nvPr/>
        </p:nvSpPr>
        <p:spPr>
          <a:xfrm>
            <a:off x="2103120" y="2139696"/>
            <a:ext cx="3108960" cy="402336"/>
          </a:xfrm>
          <a:prstGeom prst="roundRect">
            <a:avLst>
              <a:gd name="adj" fmla="val 11364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411480" y="2615184"/>
            <a:ext cx="1600200" cy="402336"/>
          </a:xfrm>
          <a:prstGeom prst="roundRect">
            <a:avLst>
              <a:gd name="adj" fmla="val 11364"/>
            </a:avLst>
          </a:prstGeom>
          <a:solidFill>
            <a:srgbClr val="1A3A5C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11480" y="2615184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lundi 28 juin</a:t>
            </a:r>
            <a:endParaRPr lang="fr-FR" sz="1150" dirty="0"/>
          </a:p>
        </p:txBody>
      </p:sp>
      <p:sp>
        <p:nvSpPr>
          <p:cNvPr id="20" name="Shape 16"/>
          <p:cNvSpPr/>
          <p:nvPr/>
        </p:nvSpPr>
        <p:spPr>
          <a:xfrm>
            <a:off x="2103120" y="2615184"/>
            <a:ext cx="3108960" cy="402336"/>
          </a:xfrm>
          <a:prstGeom prst="roundRect">
            <a:avLst>
              <a:gd name="adj" fmla="val 11364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1" name="Shape 17"/>
          <p:cNvSpPr/>
          <p:nvPr/>
        </p:nvSpPr>
        <p:spPr>
          <a:xfrm>
            <a:off x="411480" y="3090672"/>
            <a:ext cx="1600200" cy="402336"/>
          </a:xfrm>
          <a:prstGeom prst="roundRect">
            <a:avLst>
              <a:gd name="adj" fmla="val 11364"/>
            </a:avLst>
          </a:prstGeom>
          <a:solidFill>
            <a:srgbClr val="1A3A5C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411480" y="3090672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mardi 29 juin</a:t>
            </a:r>
            <a:endParaRPr lang="fr-FR" sz="1150" dirty="0"/>
          </a:p>
        </p:txBody>
      </p:sp>
      <p:sp>
        <p:nvSpPr>
          <p:cNvPr id="23" name="Shape 19"/>
          <p:cNvSpPr/>
          <p:nvPr/>
        </p:nvSpPr>
        <p:spPr>
          <a:xfrm>
            <a:off x="2103120" y="3090672"/>
            <a:ext cx="3108960" cy="402336"/>
          </a:xfrm>
          <a:prstGeom prst="roundRect">
            <a:avLst>
              <a:gd name="adj" fmla="val 11364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4" name="Shape 20"/>
          <p:cNvSpPr/>
          <p:nvPr/>
        </p:nvSpPr>
        <p:spPr>
          <a:xfrm>
            <a:off x="411480" y="3566160"/>
            <a:ext cx="1600200" cy="402336"/>
          </a:xfrm>
          <a:prstGeom prst="roundRect">
            <a:avLst>
              <a:gd name="adj" fmla="val 11364"/>
            </a:avLst>
          </a:prstGeom>
          <a:solidFill>
            <a:srgbClr val="1A3A5C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411480" y="3566160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mer. 30 juin, 19 h</a:t>
            </a:r>
            <a:endParaRPr lang="fr-FR" sz="1150" dirty="0"/>
          </a:p>
        </p:txBody>
      </p:sp>
      <p:sp>
        <p:nvSpPr>
          <p:cNvPr id="26" name="Shape 22"/>
          <p:cNvSpPr/>
          <p:nvPr/>
        </p:nvSpPr>
        <p:spPr>
          <a:xfrm>
            <a:off x="2103120" y="3566160"/>
            <a:ext cx="3108960" cy="402336"/>
          </a:xfrm>
          <a:prstGeom prst="roundRect">
            <a:avLst>
              <a:gd name="adj" fmla="val 11364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7" name="Shape 23"/>
          <p:cNvSpPr/>
          <p:nvPr/>
        </p:nvSpPr>
        <p:spPr>
          <a:xfrm>
            <a:off x="411480" y="4041648"/>
            <a:ext cx="1600200" cy="402336"/>
          </a:xfrm>
          <a:prstGeom prst="roundRect">
            <a:avLst>
              <a:gd name="adj" fmla="val 11364"/>
            </a:avLst>
          </a:prstGeom>
          <a:solidFill>
            <a:srgbClr val="1A3A5C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411480" y="4041648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jeudi 1er juillet</a:t>
            </a:r>
            <a:endParaRPr lang="fr-FR" sz="1150" dirty="0"/>
          </a:p>
        </p:txBody>
      </p:sp>
      <p:sp>
        <p:nvSpPr>
          <p:cNvPr id="29" name="Shape 25"/>
          <p:cNvSpPr/>
          <p:nvPr/>
        </p:nvSpPr>
        <p:spPr>
          <a:xfrm>
            <a:off x="2103120" y="4041648"/>
            <a:ext cx="3108960" cy="402336"/>
          </a:xfrm>
          <a:prstGeom prst="roundRect">
            <a:avLst>
              <a:gd name="adj" fmla="val 11364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30" name="Text 26"/>
          <p:cNvSpPr/>
          <p:nvPr/>
        </p:nvSpPr>
        <p:spPr>
          <a:xfrm>
            <a:off x="5394960" y="1188720"/>
            <a:ext cx="3520440" cy="402336"/>
          </a:xfrm>
          <a:prstGeom prst="roundRect">
            <a:avLst>
              <a:gd name="adj" fmla="val 11364"/>
            </a:avLst>
          </a:prstGeom>
          <a:solidFill>
            <a:srgbClr val="1E6FB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Saisir tout ce qui attend : réceptions, casse, retours</a:t>
            </a:r>
            <a:endParaRPr lang="en-US" sz="1050" dirty="0"/>
          </a:p>
        </p:txBody>
      </p:sp>
      <p:sp>
        <p:nvSpPr>
          <p:cNvPr id="31" name="Text 27"/>
          <p:cNvSpPr/>
          <p:nvPr/>
        </p:nvSpPr>
        <p:spPr>
          <a:xfrm>
            <a:off x="5394960" y="1664208"/>
            <a:ext cx="3520440" cy="402336"/>
          </a:xfrm>
          <a:prstGeom prst="roundRect">
            <a:avLst>
              <a:gd name="adj" fmla="val 11364"/>
            </a:avLst>
          </a:prstGeom>
          <a:solidFill>
            <a:srgbClr val="1E6FB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Recompter les gros écarts, valider, corriger le stock</a:t>
            </a:r>
            <a:endParaRPr lang="en-US" sz="1050" dirty="0"/>
          </a:p>
        </p:txBody>
      </p:sp>
      <p:sp>
        <p:nvSpPr>
          <p:cNvPr id="32" name="Text 28"/>
          <p:cNvSpPr/>
          <p:nvPr/>
        </p:nvSpPr>
        <p:spPr>
          <a:xfrm>
            <a:off x="5394960" y="2139696"/>
            <a:ext cx="3520440" cy="402336"/>
          </a:xfrm>
          <a:prstGeom prst="roundRect">
            <a:avLst>
              <a:gd name="adj" fmla="val 11364"/>
            </a:avLst>
          </a:prstGeom>
          <a:solidFill>
            <a:srgbClr val="1E6FB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Fixer la date avec Nadia ; prévenir les fournisseurs</a:t>
            </a:r>
            <a:endParaRPr lang="en-US" sz="1050" dirty="0"/>
          </a:p>
        </p:txBody>
      </p:sp>
      <p:sp>
        <p:nvSpPr>
          <p:cNvPr id="33" name="Text 29"/>
          <p:cNvSpPr/>
          <p:nvPr/>
        </p:nvSpPr>
        <p:spPr>
          <a:xfrm>
            <a:off x="5394960" y="2615184"/>
            <a:ext cx="3520440" cy="402336"/>
          </a:xfrm>
          <a:prstGeom prst="roundRect">
            <a:avLst>
              <a:gd name="adj" fmla="val 11364"/>
            </a:avLst>
          </a:prstGeom>
          <a:solidFill>
            <a:srgbClr val="1E6FB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Imprimer le plan et les feuilles ; expliquer la méthode</a:t>
            </a:r>
            <a:endParaRPr lang="en-US" sz="1050" dirty="0"/>
          </a:p>
        </p:txBody>
      </p:sp>
      <p:sp>
        <p:nvSpPr>
          <p:cNvPr id="34" name="Text 30"/>
          <p:cNvSpPr/>
          <p:nvPr/>
        </p:nvSpPr>
        <p:spPr>
          <a:xfrm>
            <a:off x="5394960" y="3090672"/>
            <a:ext cx="3520440" cy="402336"/>
          </a:xfrm>
          <a:prstGeom prst="roundRect">
            <a:avLst>
              <a:gd name="adj" fmla="val 11364"/>
            </a:avLst>
          </a:prstGeom>
          <a:solidFill>
            <a:srgbClr val="1E6FB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Ranger les réserves, regrouper les colis entamés</a:t>
            </a:r>
            <a:endParaRPr lang="en-US" sz="1050" dirty="0"/>
          </a:p>
        </p:txBody>
      </p:sp>
      <p:sp>
        <p:nvSpPr>
          <p:cNvPr id="35" name="Text 31"/>
          <p:cNvSpPr/>
          <p:nvPr/>
        </p:nvSpPr>
        <p:spPr>
          <a:xfrm>
            <a:off x="5394960" y="3566160"/>
            <a:ext cx="3520440" cy="402336"/>
          </a:xfrm>
          <a:prstGeom prst="roundRect">
            <a:avLst>
              <a:gd name="adj" fmla="val 11364"/>
            </a:avLst>
          </a:prstGeom>
          <a:solidFill>
            <a:srgbClr val="1E6FB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parc ferme : plus aucun mouvement ; on compte</a:t>
            </a:r>
            <a:endParaRPr lang="en-US" sz="1050" dirty="0"/>
          </a:p>
        </p:txBody>
      </p:sp>
      <p:sp>
        <p:nvSpPr>
          <p:cNvPr id="36" name="Text 32"/>
          <p:cNvSpPr/>
          <p:nvPr/>
        </p:nvSpPr>
        <p:spPr>
          <a:xfrm>
            <a:off x="5394960" y="4041648"/>
            <a:ext cx="3520440" cy="402336"/>
          </a:xfrm>
          <a:prstGeom prst="roundRect">
            <a:avLst>
              <a:gd name="adj" fmla="val 11364"/>
            </a:avLst>
          </a:prstGeom>
          <a:solidFill>
            <a:srgbClr val="1E6FB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Découper en zones, former les binômes, le matériel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3 · Comptez l’étagère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3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réserve sèche du snack, vendredi 7 mai au soir. Sur chaque colis fermé : la référence et le PCB.</a:t>
            </a:r>
            <a:endParaRPr lang="fr-FR" sz="1250" dirty="0"/>
          </a:p>
        </p:txBody>
      </p:sp>
      <p:pic>
        <p:nvPicPr>
          <p:cNvPr id="9" name="Image 2" descr="/tmp/claude-0/-home-claude/f65c11cc-161e-5f4e-b08c-442681b30086/scratchpad/build/assets/etagere_sna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188720"/>
            <a:ext cx="5916168" cy="3493008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492240" y="1188720"/>
            <a:ext cx="2423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Canettes</a:t>
            </a:r>
            <a:endParaRPr lang="fr-FR" sz="1200" dirty="0"/>
          </a:p>
        </p:txBody>
      </p:sp>
      <p:sp>
        <p:nvSpPr>
          <p:cNvPr id="11" name="Text 6"/>
          <p:cNvSpPr/>
          <p:nvPr/>
        </p:nvSpPr>
        <p:spPr>
          <a:xfrm>
            <a:off x="6492240" y="1444752"/>
            <a:ext cx="2423160" cy="347472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calcul et le total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6492240" y="1874520"/>
            <a:ext cx="2423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</a:t>
            </a:r>
            <a:endParaRPr lang="fr-FR" sz="1200" dirty="0"/>
          </a:p>
        </p:txBody>
      </p:sp>
      <p:sp>
        <p:nvSpPr>
          <p:cNvPr id="13" name="Text 8"/>
          <p:cNvSpPr/>
          <p:nvPr/>
        </p:nvSpPr>
        <p:spPr>
          <a:xfrm>
            <a:off x="6492240" y="2130552"/>
            <a:ext cx="2423160" cy="347472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calcul et le total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6492240" y="2560320"/>
            <a:ext cx="2423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Chips</a:t>
            </a:r>
            <a:endParaRPr lang="fr-FR" sz="1200" dirty="0"/>
          </a:p>
        </p:txBody>
      </p:sp>
      <p:sp>
        <p:nvSpPr>
          <p:cNvPr id="15" name="Text 10"/>
          <p:cNvSpPr/>
          <p:nvPr/>
        </p:nvSpPr>
        <p:spPr>
          <a:xfrm>
            <a:off x="6492240" y="2816352"/>
            <a:ext cx="2423160" cy="347472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calcul et le total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6492240" y="3291840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frigo vitrine, l’autre binôme a compté 36 canettes. Combien de canettes au snack ?</a:t>
            </a:r>
            <a:endParaRPr lang="fr-FR" sz="1100" dirty="0"/>
          </a:p>
        </p:txBody>
      </p:sp>
      <p:sp>
        <p:nvSpPr>
          <p:cNvPr id="17" name="Text 12"/>
          <p:cNvSpPr/>
          <p:nvPr/>
        </p:nvSpPr>
        <p:spPr>
          <a:xfrm>
            <a:off x="6492240" y="3931920"/>
            <a:ext cx="2423160" cy="36576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4 · Connue ou inconnue ?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3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chaque cas dans sa colonne. La question à se poser : a-t-il été saisi au moment où il est sorti ?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4160520" cy="365760"/>
          </a:xfrm>
          <a:prstGeom prst="roundRect">
            <a:avLst>
              <a:gd name="adj" fmla="val 12500"/>
            </a:avLst>
          </a:prstGeom>
          <a:solidFill>
            <a:srgbClr val="37B795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11480" y="1188720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Démarque connue · saisie quand elle arrive</a:t>
            </a:r>
            <a:endParaRPr lang="fr-FR" sz="1250" dirty="0"/>
          </a:p>
        </p:txBody>
      </p:sp>
      <p:sp>
        <p:nvSpPr>
          <p:cNvPr id="11" name="Shape 7"/>
          <p:cNvSpPr/>
          <p:nvPr/>
        </p:nvSpPr>
        <p:spPr>
          <a:xfrm>
            <a:off x="411480" y="160020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4F8FC"/>
          </a:solidFill>
          <a:ln w="15875">
            <a:solidFill>
              <a:srgbClr val="37B795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4754880" y="1188720"/>
            <a:ext cx="4160520" cy="365760"/>
          </a:xfrm>
          <a:prstGeom prst="roundRect">
            <a:avLst>
              <a:gd name="adj" fmla="val 12500"/>
            </a:avLst>
          </a:prstGeom>
          <a:solidFill>
            <a:srgbClr val="EF4444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4754880" y="1188720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Démarque inconnue · découverte à l’inventaire</a:t>
            </a:r>
            <a:endParaRPr lang="fr-FR" sz="1250" dirty="0"/>
          </a:p>
        </p:txBody>
      </p:sp>
      <p:sp>
        <p:nvSpPr>
          <p:cNvPr id="14" name="Shape 10"/>
          <p:cNvSpPr/>
          <p:nvPr/>
        </p:nvSpPr>
        <p:spPr>
          <a:xfrm>
            <a:off x="4754880" y="160020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4F8FC"/>
          </a:solidFill>
          <a:ln w="15875">
            <a:solidFill>
              <a:srgbClr val="EF4444"/>
            </a:solidFill>
            <a:prstDash val="dash"/>
          </a:ln>
        </p:spPr>
      </p:sp>
      <p:sp>
        <p:nvSpPr>
          <p:cNvPr id="15" name="Text 11"/>
          <p:cNvSpPr/>
          <p:nvPr/>
        </p:nvSpPr>
        <p:spPr>
          <a:xfrm>
            <a:off x="411480" y="3154680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glaces cassées, saisies en casse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3273552" y="3154680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crêpes offertes, jamais saisies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6135624" y="3154680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colis manquant, saisi comme reçu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411480" y="3557016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crêpes périmées, jetées et saisies</a:t>
            </a:r>
            <a:endParaRPr lang="en-US" sz="1000" dirty="0"/>
          </a:p>
        </p:txBody>
      </p:sp>
      <p:sp>
        <p:nvSpPr>
          <p:cNvPr id="19" name="Text 15"/>
          <p:cNvSpPr/>
          <p:nvPr/>
        </p:nvSpPr>
        <p:spPr>
          <a:xfrm>
            <a:off x="3273552" y="3557016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canettes passées en jus de pomme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6135624" y="3557016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repas de l’équipe, saisis chaque soir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411480" y="3959352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glaces fondues, jetées sans saisie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3273552" y="3959352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vol vu par Yanis, saisi le jour même</a:t>
            </a:r>
            <a:endParaRPr lang="en-US" sz="1000" dirty="0"/>
          </a:p>
        </p:txBody>
      </p:sp>
      <p:sp>
        <p:nvSpPr>
          <p:cNvPr id="23" name="Text 19"/>
          <p:cNvSpPr/>
          <p:nvPr/>
        </p:nvSpPr>
        <p:spPr>
          <a:xfrm>
            <a:off x="6135624" y="3959352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bonbons qui disparaissent du comptoir</a:t>
            </a:r>
            <a:endParaRPr lang="en-US" sz="1000" dirty="0"/>
          </a:p>
        </p:txBody>
      </p:sp>
      <p:sp>
        <p:nvSpPr>
          <p:cNvPr id="24" name="Text 20"/>
          <p:cNvSpPr/>
          <p:nvPr/>
        </p:nvSpPr>
        <p:spPr>
          <a:xfrm>
            <a:off x="411480" y="4361688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lapins donnés, saisis en don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3273552" y="4361688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barre mangée par un salarié, sans payer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6135624" y="4361688"/>
            <a:ext cx="27432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glaces du lot rappelé, saisies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5 · Les cinq pièces de l’enquête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3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Léa a rassemblé ce qu’elle a trouvé au parc. Lisez les cinq pièces, puis remplissez le tableau de la diapositive 6.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2743200" cy="169164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11480" y="1188720"/>
            <a:ext cx="2743200" cy="310896"/>
          </a:xfrm>
          <a:prstGeom prst="roundRect">
            <a:avLst>
              <a:gd name="adj" fmla="val 14706"/>
            </a:avLst>
          </a:prstGeom>
          <a:solidFill>
            <a:srgbClr val="1E6FB5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502920" y="118872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La réception du 30 avril</a:t>
            </a:r>
            <a:endParaRPr lang="fr-FR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521208" y="1572768"/>
            <a:ext cx="2523744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 de livraison GIVRÉO, écrit par Malik : « Glace cône : 3 colis livrés sur 4 commandés. » Dans le logiciel : « Glace cône : 4 colis × 12 = 48 reçus ». GIVRÉO a fait un avoir.</a:t>
            </a:r>
            <a:endParaRPr lang="fr-FR" sz="1100" dirty="0"/>
          </a:p>
        </p:txBody>
      </p:sp>
      <p:sp>
        <p:nvSpPr>
          <p:cNvPr id="13" name="Shape 9"/>
          <p:cNvSpPr/>
          <p:nvPr/>
        </p:nvSpPr>
        <p:spPr>
          <a:xfrm>
            <a:off x="3291840" y="1188720"/>
            <a:ext cx="2743200" cy="169164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291840" y="1188720"/>
            <a:ext cx="2743200" cy="310896"/>
          </a:xfrm>
          <a:prstGeom prst="roundRect">
            <a:avLst>
              <a:gd name="adj" fmla="val 14706"/>
            </a:avLst>
          </a:prstGeom>
          <a:solidFill>
            <a:srgbClr val="37B795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383280" y="118872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Le cahier des anniversaires</a:t>
            </a:r>
            <a:endParaRPr lang="fr-FR" sz="1150" dirty="0"/>
          </a:p>
        </p:txBody>
      </p:sp>
      <p:sp>
        <p:nvSpPr>
          <p:cNvPr id="16" name="Text 12"/>
          <p:cNvSpPr txBox="1"/>
          <p:nvPr/>
        </p:nvSpPr>
        <p:spPr>
          <a:xfrm>
            <a:off x="3401568" y="1572768"/>
            <a:ext cx="2523744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Inès, 1er et 2 mai : « 8 glaces tombées : on en a redonné une à chaque enfant. » « Salle 2, gâteau oublié : 6 crêpes offertes. » Rien n’a été saisi en caisse.</a:t>
            </a:r>
            <a:endParaRPr lang="fr-FR" sz="1100" dirty="0"/>
          </a:p>
        </p:txBody>
      </p:sp>
      <p:sp>
        <p:nvSpPr>
          <p:cNvPr id="17" name="Shape 13"/>
          <p:cNvSpPr/>
          <p:nvPr/>
        </p:nvSpPr>
        <p:spPr>
          <a:xfrm>
            <a:off x="6172200" y="1188720"/>
            <a:ext cx="2743200" cy="169164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172200" y="1188720"/>
            <a:ext cx="2743200" cy="310896"/>
          </a:xfrm>
          <a:prstGeom prst="roundRect">
            <a:avLst>
              <a:gd name="adj" fmla="val 14706"/>
            </a:avLst>
          </a:prstGeom>
          <a:solidFill>
            <a:srgbClr val="069EBF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263640" y="118872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Le journal de caisse</a:t>
            </a:r>
            <a:endParaRPr lang="fr-FR" sz="1150" dirty="0"/>
          </a:p>
        </p:txBody>
      </p:sp>
      <p:sp>
        <p:nvSpPr>
          <p:cNvPr id="20" name="Text 16"/>
          <p:cNvSpPr txBox="1"/>
          <p:nvPr/>
        </p:nvSpPr>
        <p:spPr>
          <a:xfrm>
            <a:off x="6281928" y="1572768"/>
            <a:ext cx="2523744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Samedi 1er mai, 14 h 12 – 14 h 40 : « Jus de pomme × 4 ». Sophie : « Personne n’a pris de jus ce jour-là. » Le bouton « Jus » est juste sous le bouton « Canette ».</a:t>
            </a:r>
            <a:endParaRPr lang="fr-FR" sz="1100" dirty="0"/>
          </a:p>
        </p:txBody>
      </p:sp>
      <p:sp>
        <p:nvSpPr>
          <p:cNvPr id="21" name="Shape 17"/>
          <p:cNvSpPr/>
          <p:nvPr/>
        </p:nvSpPr>
        <p:spPr>
          <a:xfrm>
            <a:off x="411480" y="3017520"/>
            <a:ext cx="4160520" cy="150876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411480" y="301752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8B5CF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502920" y="3017520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Le message de Malik, lundi 3 mai</a:t>
            </a:r>
            <a:endParaRPr lang="fr-FR" sz="1150" dirty="0"/>
          </a:p>
        </p:txBody>
      </p:sp>
      <p:sp>
        <p:nvSpPr>
          <p:cNvPr id="24" name="Text 20"/>
          <p:cNvSpPr txBox="1"/>
          <p:nvPr/>
        </p:nvSpPr>
        <p:spPr>
          <a:xfrm>
            <a:off x="521208" y="3401568"/>
            <a:ext cx="394106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Le congélateur de vente était resté entrouvert dimanche soir : 4 glaces toutes molles, je les ai jetées. Et au déchargement, 4 sachets de chips éclatés : à la poubelle aussi. »</a:t>
            </a:r>
            <a:endParaRPr lang="fr-FR" sz="1100" dirty="0"/>
          </a:p>
        </p:txBody>
      </p:sp>
      <p:sp>
        <p:nvSpPr>
          <p:cNvPr id="25" name="Shape 21"/>
          <p:cNvSpPr/>
          <p:nvPr/>
        </p:nvSpPr>
        <p:spPr>
          <a:xfrm>
            <a:off x="4754880" y="3017520"/>
            <a:ext cx="4160520" cy="150876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4754880" y="301752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F97316"/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4846320" y="3017520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 Le plan du comptoir</a:t>
            </a:r>
            <a:endParaRPr lang="fr-FR" sz="1150" dirty="0"/>
          </a:p>
        </p:txBody>
      </p:sp>
      <p:sp>
        <p:nvSpPr>
          <p:cNvPr id="28" name="Text 24"/>
          <p:cNvSpPr txBox="1"/>
          <p:nvPr/>
        </p:nvSpPr>
        <p:spPr>
          <a:xfrm>
            <a:off x="4864608" y="3401568"/>
            <a:ext cx="394106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barres et les bonbons sont sur le comptoir, côté file d’attente, à portée de main. Deux fois par jour, Sophie part dix minutes au réassort : le comptoir reste vide. Aucun document n’explique ces écarts.</a:t>
            </a:r>
            <a:endParaRPr lang="fr-FR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6 · Le tableau de l’enquête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3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chaque écart validé : la ou les pièces, la cause, et ce qu’on aurait dû saisir (ou faire).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169164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66344" y="1188720"/>
            <a:ext cx="1581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Référence</a:t>
            </a:r>
            <a:endParaRPr lang="fr-FR" sz="1050" dirty="0"/>
          </a:p>
        </p:txBody>
      </p:sp>
      <p:sp>
        <p:nvSpPr>
          <p:cNvPr id="11" name="Shape 7"/>
          <p:cNvSpPr/>
          <p:nvPr/>
        </p:nvSpPr>
        <p:spPr>
          <a:xfrm>
            <a:off x="2103120" y="1188720"/>
            <a:ext cx="68580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2157984" y="1188720"/>
            <a:ext cx="5760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</a:t>
            </a:r>
            <a:endParaRPr lang="fr-FR" sz="1050" dirty="0"/>
          </a:p>
        </p:txBody>
      </p:sp>
      <p:sp>
        <p:nvSpPr>
          <p:cNvPr id="13" name="Shape 9"/>
          <p:cNvSpPr/>
          <p:nvPr/>
        </p:nvSpPr>
        <p:spPr>
          <a:xfrm>
            <a:off x="2788920" y="1188720"/>
            <a:ext cx="73152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2843784" y="1188720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Pièce</a:t>
            </a:r>
            <a:endParaRPr lang="fr-FR" sz="1050" dirty="0"/>
          </a:p>
        </p:txBody>
      </p:sp>
      <p:sp>
        <p:nvSpPr>
          <p:cNvPr id="15" name="Shape 11"/>
          <p:cNvSpPr/>
          <p:nvPr/>
        </p:nvSpPr>
        <p:spPr>
          <a:xfrm>
            <a:off x="3520440" y="1188720"/>
            <a:ext cx="306324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3575304" y="1188720"/>
            <a:ext cx="29535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cause</a:t>
            </a:r>
            <a:endParaRPr lang="fr-FR" sz="1050" dirty="0"/>
          </a:p>
        </p:txBody>
      </p:sp>
      <p:sp>
        <p:nvSpPr>
          <p:cNvPr id="17" name="Shape 13"/>
          <p:cNvSpPr/>
          <p:nvPr/>
        </p:nvSpPr>
        <p:spPr>
          <a:xfrm>
            <a:off x="6583680" y="1188720"/>
            <a:ext cx="2331720" cy="329184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638544" y="1188720"/>
            <a:ext cx="2221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qu’on aurait dû saisir ou faire</a:t>
            </a:r>
            <a:endParaRPr lang="fr-FR" sz="1050" dirty="0"/>
          </a:p>
        </p:txBody>
      </p:sp>
      <p:sp>
        <p:nvSpPr>
          <p:cNvPr id="19" name="Shape 15"/>
          <p:cNvSpPr/>
          <p:nvPr/>
        </p:nvSpPr>
        <p:spPr>
          <a:xfrm>
            <a:off x="411480" y="1517904"/>
            <a:ext cx="169164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484632" y="1517904"/>
            <a:ext cx="1581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Glace cône</a:t>
            </a:r>
            <a:endParaRPr lang="fr-FR" sz="1100" dirty="0"/>
          </a:p>
        </p:txBody>
      </p:sp>
      <p:sp>
        <p:nvSpPr>
          <p:cNvPr id="21" name="Shape 17"/>
          <p:cNvSpPr/>
          <p:nvPr/>
        </p:nvSpPr>
        <p:spPr>
          <a:xfrm>
            <a:off x="2103120" y="1517904"/>
            <a:ext cx="68580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2103120" y="1517904"/>
            <a:ext cx="685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− 24</a:t>
            </a:r>
            <a:endParaRPr lang="fr-FR" sz="1150" dirty="0"/>
          </a:p>
        </p:txBody>
      </p:sp>
      <p:sp>
        <p:nvSpPr>
          <p:cNvPr id="23" name="Text 19"/>
          <p:cNvSpPr/>
          <p:nvPr/>
        </p:nvSpPr>
        <p:spPr>
          <a:xfrm>
            <a:off x="2788920" y="1517904"/>
            <a:ext cx="7315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3520440" y="1517904"/>
            <a:ext cx="306324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6583680" y="1517904"/>
            <a:ext cx="23317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411480" y="1947672"/>
            <a:ext cx="169164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484632" y="1947672"/>
            <a:ext cx="1581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Crêpe surgelée</a:t>
            </a:r>
            <a:endParaRPr lang="fr-FR" sz="1100" dirty="0"/>
          </a:p>
        </p:txBody>
      </p:sp>
      <p:sp>
        <p:nvSpPr>
          <p:cNvPr id="28" name="Shape 24"/>
          <p:cNvSpPr/>
          <p:nvPr/>
        </p:nvSpPr>
        <p:spPr>
          <a:xfrm>
            <a:off x="2103120" y="1947672"/>
            <a:ext cx="68580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2103120" y="1947672"/>
            <a:ext cx="685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− 6</a:t>
            </a:r>
            <a:endParaRPr lang="fr-FR" sz="1150" dirty="0"/>
          </a:p>
        </p:txBody>
      </p:sp>
      <p:sp>
        <p:nvSpPr>
          <p:cNvPr id="30" name="Text 26"/>
          <p:cNvSpPr/>
          <p:nvPr/>
        </p:nvSpPr>
        <p:spPr>
          <a:xfrm>
            <a:off x="2788920" y="1947672"/>
            <a:ext cx="7315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3520440" y="1947672"/>
            <a:ext cx="306324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2" name="Text 28"/>
          <p:cNvSpPr/>
          <p:nvPr/>
        </p:nvSpPr>
        <p:spPr>
          <a:xfrm>
            <a:off x="6583680" y="1947672"/>
            <a:ext cx="23317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3" name="Shape 29"/>
          <p:cNvSpPr/>
          <p:nvPr/>
        </p:nvSpPr>
        <p:spPr>
          <a:xfrm>
            <a:off x="411480" y="2377440"/>
            <a:ext cx="169164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4" name="Text 30"/>
          <p:cNvSpPr txBox="1"/>
          <p:nvPr/>
        </p:nvSpPr>
        <p:spPr>
          <a:xfrm>
            <a:off x="484632" y="2377440"/>
            <a:ext cx="1581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Canette 33 cl</a:t>
            </a:r>
            <a:endParaRPr lang="fr-FR" sz="1100" dirty="0"/>
          </a:p>
        </p:txBody>
      </p:sp>
      <p:sp>
        <p:nvSpPr>
          <p:cNvPr id="35" name="Shape 31"/>
          <p:cNvSpPr/>
          <p:nvPr/>
        </p:nvSpPr>
        <p:spPr>
          <a:xfrm>
            <a:off x="2103120" y="2377440"/>
            <a:ext cx="68580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2103120" y="2377440"/>
            <a:ext cx="685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− 4</a:t>
            </a:r>
            <a:endParaRPr lang="fr-FR" sz="1150" dirty="0"/>
          </a:p>
        </p:txBody>
      </p:sp>
      <p:sp>
        <p:nvSpPr>
          <p:cNvPr id="37" name="Text 33"/>
          <p:cNvSpPr/>
          <p:nvPr/>
        </p:nvSpPr>
        <p:spPr>
          <a:xfrm>
            <a:off x="2788920" y="2377440"/>
            <a:ext cx="7315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8" name="Text 34"/>
          <p:cNvSpPr/>
          <p:nvPr/>
        </p:nvSpPr>
        <p:spPr>
          <a:xfrm>
            <a:off x="3520440" y="2377440"/>
            <a:ext cx="306324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9" name="Text 35"/>
          <p:cNvSpPr/>
          <p:nvPr/>
        </p:nvSpPr>
        <p:spPr>
          <a:xfrm>
            <a:off x="6583680" y="2377440"/>
            <a:ext cx="23317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0" name="Shape 36"/>
          <p:cNvSpPr/>
          <p:nvPr/>
        </p:nvSpPr>
        <p:spPr>
          <a:xfrm>
            <a:off x="411480" y="2807208"/>
            <a:ext cx="169164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Text 37"/>
          <p:cNvSpPr txBox="1"/>
          <p:nvPr/>
        </p:nvSpPr>
        <p:spPr>
          <a:xfrm>
            <a:off x="484632" y="2807208"/>
            <a:ext cx="1581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de pomme 20 cl</a:t>
            </a:r>
            <a:endParaRPr lang="fr-FR" sz="1100" dirty="0"/>
          </a:p>
        </p:txBody>
      </p:sp>
      <p:sp>
        <p:nvSpPr>
          <p:cNvPr id="42" name="Shape 38"/>
          <p:cNvSpPr/>
          <p:nvPr/>
        </p:nvSpPr>
        <p:spPr>
          <a:xfrm>
            <a:off x="2103120" y="2807208"/>
            <a:ext cx="68580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3" name="Text 39"/>
          <p:cNvSpPr txBox="1"/>
          <p:nvPr/>
        </p:nvSpPr>
        <p:spPr>
          <a:xfrm>
            <a:off x="2103120" y="2807208"/>
            <a:ext cx="685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0F7A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+ 4</a:t>
            </a:r>
            <a:endParaRPr lang="fr-FR" sz="1150" dirty="0"/>
          </a:p>
        </p:txBody>
      </p:sp>
      <p:sp>
        <p:nvSpPr>
          <p:cNvPr id="44" name="Text 40"/>
          <p:cNvSpPr/>
          <p:nvPr/>
        </p:nvSpPr>
        <p:spPr>
          <a:xfrm>
            <a:off x="2788920" y="2807208"/>
            <a:ext cx="7315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5" name="Text 41"/>
          <p:cNvSpPr/>
          <p:nvPr/>
        </p:nvSpPr>
        <p:spPr>
          <a:xfrm>
            <a:off x="3520440" y="2807208"/>
            <a:ext cx="306324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6" name="Text 42"/>
          <p:cNvSpPr/>
          <p:nvPr/>
        </p:nvSpPr>
        <p:spPr>
          <a:xfrm>
            <a:off x="6583680" y="2807208"/>
            <a:ext cx="23317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7" name="Shape 43"/>
          <p:cNvSpPr/>
          <p:nvPr/>
        </p:nvSpPr>
        <p:spPr>
          <a:xfrm>
            <a:off x="411480" y="3236976"/>
            <a:ext cx="169164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8" name="Text 44"/>
          <p:cNvSpPr txBox="1"/>
          <p:nvPr/>
        </p:nvSpPr>
        <p:spPr>
          <a:xfrm>
            <a:off x="484632" y="3236976"/>
            <a:ext cx="1581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Chips 30 g</a:t>
            </a:r>
            <a:endParaRPr lang="fr-FR" sz="1100" dirty="0"/>
          </a:p>
        </p:txBody>
      </p:sp>
      <p:sp>
        <p:nvSpPr>
          <p:cNvPr id="49" name="Shape 45"/>
          <p:cNvSpPr/>
          <p:nvPr/>
        </p:nvSpPr>
        <p:spPr>
          <a:xfrm>
            <a:off x="2103120" y="3236976"/>
            <a:ext cx="68580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0" name="Text 46"/>
          <p:cNvSpPr txBox="1"/>
          <p:nvPr/>
        </p:nvSpPr>
        <p:spPr>
          <a:xfrm>
            <a:off x="2103120" y="3236976"/>
            <a:ext cx="685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− 4</a:t>
            </a:r>
            <a:endParaRPr lang="fr-FR" sz="1150" dirty="0"/>
          </a:p>
        </p:txBody>
      </p:sp>
      <p:sp>
        <p:nvSpPr>
          <p:cNvPr id="51" name="Text 47"/>
          <p:cNvSpPr/>
          <p:nvPr/>
        </p:nvSpPr>
        <p:spPr>
          <a:xfrm>
            <a:off x="2788920" y="3236976"/>
            <a:ext cx="7315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2" name="Text 48"/>
          <p:cNvSpPr/>
          <p:nvPr/>
        </p:nvSpPr>
        <p:spPr>
          <a:xfrm>
            <a:off x="3520440" y="3236976"/>
            <a:ext cx="306324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3" name="Text 49"/>
          <p:cNvSpPr/>
          <p:nvPr/>
        </p:nvSpPr>
        <p:spPr>
          <a:xfrm>
            <a:off x="6583680" y="3236976"/>
            <a:ext cx="23317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4" name="Shape 50"/>
          <p:cNvSpPr/>
          <p:nvPr/>
        </p:nvSpPr>
        <p:spPr>
          <a:xfrm>
            <a:off x="411480" y="3666744"/>
            <a:ext cx="169164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Text 51"/>
          <p:cNvSpPr txBox="1"/>
          <p:nvPr/>
        </p:nvSpPr>
        <p:spPr>
          <a:xfrm>
            <a:off x="484632" y="3666744"/>
            <a:ext cx="1581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Barre chocolatée</a:t>
            </a:r>
            <a:endParaRPr lang="fr-FR" sz="1100" dirty="0"/>
          </a:p>
        </p:txBody>
      </p:sp>
      <p:sp>
        <p:nvSpPr>
          <p:cNvPr id="56" name="Shape 52"/>
          <p:cNvSpPr/>
          <p:nvPr/>
        </p:nvSpPr>
        <p:spPr>
          <a:xfrm>
            <a:off x="2103120" y="3666744"/>
            <a:ext cx="68580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7" name="Text 53"/>
          <p:cNvSpPr txBox="1"/>
          <p:nvPr/>
        </p:nvSpPr>
        <p:spPr>
          <a:xfrm>
            <a:off x="2103120" y="3666744"/>
            <a:ext cx="685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− 4</a:t>
            </a:r>
            <a:endParaRPr lang="fr-FR" sz="1150" dirty="0"/>
          </a:p>
        </p:txBody>
      </p:sp>
      <p:sp>
        <p:nvSpPr>
          <p:cNvPr id="58" name="Text 54"/>
          <p:cNvSpPr/>
          <p:nvPr/>
        </p:nvSpPr>
        <p:spPr>
          <a:xfrm>
            <a:off x="2788920" y="3666744"/>
            <a:ext cx="7315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9" name="Text 55"/>
          <p:cNvSpPr/>
          <p:nvPr/>
        </p:nvSpPr>
        <p:spPr>
          <a:xfrm>
            <a:off x="3520440" y="3666744"/>
            <a:ext cx="306324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0" name="Text 56"/>
          <p:cNvSpPr/>
          <p:nvPr/>
        </p:nvSpPr>
        <p:spPr>
          <a:xfrm>
            <a:off x="6583680" y="3666744"/>
            <a:ext cx="23317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1" name="Shape 57"/>
          <p:cNvSpPr/>
          <p:nvPr/>
        </p:nvSpPr>
        <p:spPr>
          <a:xfrm>
            <a:off x="411480" y="4096512"/>
            <a:ext cx="169164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2" name="Text 58"/>
          <p:cNvSpPr txBox="1"/>
          <p:nvPr/>
        </p:nvSpPr>
        <p:spPr>
          <a:xfrm>
            <a:off x="484632" y="4096512"/>
            <a:ext cx="158191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Bonbons, sachet</a:t>
            </a:r>
            <a:endParaRPr lang="fr-FR" sz="1100" dirty="0"/>
          </a:p>
        </p:txBody>
      </p:sp>
      <p:sp>
        <p:nvSpPr>
          <p:cNvPr id="63" name="Shape 59"/>
          <p:cNvSpPr/>
          <p:nvPr/>
        </p:nvSpPr>
        <p:spPr>
          <a:xfrm>
            <a:off x="2103120" y="4096512"/>
            <a:ext cx="685800" cy="42976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4" name="Text 60"/>
          <p:cNvSpPr txBox="1"/>
          <p:nvPr/>
        </p:nvSpPr>
        <p:spPr>
          <a:xfrm>
            <a:off x="2103120" y="4096512"/>
            <a:ext cx="6858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E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− 6</a:t>
            </a:r>
            <a:endParaRPr lang="fr-FR" sz="1150" dirty="0"/>
          </a:p>
        </p:txBody>
      </p:sp>
      <p:sp>
        <p:nvSpPr>
          <p:cNvPr id="65" name="Text 61"/>
          <p:cNvSpPr/>
          <p:nvPr/>
        </p:nvSpPr>
        <p:spPr>
          <a:xfrm>
            <a:off x="2788920" y="4096512"/>
            <a:ext cx="7315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6" name="Text 62"/>
          <p:cNvSpPr/>
          <p:nvPr/>
        </p:nvSpPr>
        <p:spPr>
          <a:xfrm>
            <a:off x="3520440" y="4096512"/>
            <a:ext cx="306324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7" name="Text 63"/>
          <p:cNvSpPr/>
          <p:nvPr/>
        </p:nvSpPr>
        <p:spPr>
          <a:xfrm>
            <a:off x="6583680" y="4096512"/>
            <a:ext cx="2331720" cy="42976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8" name="Text 64"/>
          <p:cNvSpPr txBox="1"/>
          <p:nvPr/>
        </p:nvSpPr>
        <p:spPr>
          <a:xfrm>
            <a:off x="411480" y="455371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 : les 24 glaces ont plusieurs causes à la fois.</a:t>
            </a:r>
            <a:endParaRPr lang="fr-FR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7 · La note à Nadia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3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Dix lignes au plus. Des chiffres, des causes (pas des coupables), trois actions avec un responsable et une date, un indicateur.</a:t>
            </a:r>
            <a:endParaRPr lang="fr-FR" sz="1250" dirty="0"/>
          </a:p>
        </p:txBody>
      </p:sp>
      <p:sp>
        <p:nvSpPr>
          <p:cNvPr id="9" name="Text 5"/>
          <p:cNvSpPr txBox="1"/>
          <p:nvPr/>
        </p:nvSpPr>
        <p:spPr>
          <a:xfrm>
            <a:off x="411480" y="118872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constat chiffré</a:t>
            </a:r>
            <a:endParaRPr lang="fr-FR" sz="1200" dirty="0"/>
          </a:p>
        </p:txBody>
      </p:sp>
      <p:sp>
        <p:nvSpPr>
          <p:cNvPr id="10" name="Text 6"/>
          <p:cNvSpPr/>
          <p:nvPr/>
        </p:nvSpPr>
        <p:spPr>
          <a:xfrm>
            <a:off x="2606040" y="1188720"/>
            <a:ext cx="6309360" cy="6858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411480" y="19659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causes</a:t>
            </a:r>
            <a:endParaRPr lang="fr-FR" sz="1200" dirty="0"/>
          </a:p>
        </p:txBody>
      </p:sp>
      <p:sp>
        <p:nvSpPr>
          <p:cNvPr id="12" name="Text 8"/>
          <p:cNvSpPr/>
          <p:nvPr/>
        </p:nvSpPr>
        <p:spPr>
          <a:xfrm>
            <a:off x="2606040" y="1965960"/>
            <a:ext cx="6309360" cy="6858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411480" y="2743200"/>
            <a:ext cx="2103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 trois actions : quoi, qui, quand</a:t>
            </a:r>
            <a:endParaRPr lang="fr-FR" sz="1200" dirty="0"/>
          </a:p>
        </p:txBody>
      </p:sp>
      <p:sp>
        <p:nvSpPr>
          <p:cNvPr id="14" name="Text 10"/>
          <p:cNvSpPr/>
          <p:nvPr/>
        </p:nvSpPr>
        <p:spPr>
          <a:xfrm>
            <a:off x="2606040" y="2743200"/>
            <a:ext cx="6309360" cy="96012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411480" y="379476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on saura que ça marche</a:t>
            </a:r>
            <a:endParaRPr lang="fr-FR" sz="1200" dirty="0"/>
          </a:p>
        </p:txBody>
      </p:sp>
      <p:sp>
        <p:nvSpPr>
          <p:cNvPr id="16" name="Text 12"/>
          <p:cNvSpPr/>
          <p:nvPr/>
        </p:nvSpPr>
        <p:spPr>
          <a:xfrm>
            <a:off x="2606040" y="3794760"/>
            <a:ext cx="6309360" cy="6858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JMSA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Gérer l'approvisionnement · Jour 3 — exercices</dc:title>
  <dc:subject>PptxGenJS Presentation</dc:subject>
  <dc:creator>AB — JMSA</dc:creator>
  <cp:lastModifiedBy>AB — JMSA</cp:lastModifiedBy>
  <cp:revision>1</cp:revision>
  <dcterms:created xsi:type="dcterms:W3CDTF">2026-10-22T13:55:01Z</dcterms:created>
  <dcterms:modified xsi:type="dcterms:W3CDTF">2026-10-22T13:55:01Z</dcterms:modified>
</cp:coreProperties>
</file>